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  <p:embeddedFont>
      <p:font typeface="Nuni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Light-italic.fntdata"/><Relationship Id="rId30" Type="http://schemas.openxmlformats.org/officeDocument/2006/relationships/font" Target="fonts/Nunito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uni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umpak.tau.ac.il/results.html?jobId=1606186838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cf15dcf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cf15dcf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70d5d6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70d5d6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extinct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d70d5d6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d70d5d6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extant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cf15dcfa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cf15dcfa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c0fcc93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c0fcc93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View your job's results here:</a:t>
            </a:r>
            <a:r>
              <a:rPr lang="en" u="sng">
                <a:solidFill>
                  <a:srgbClr val="1155CC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http://clumpak.tau.ac.il/results.html?jobId=1606186838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0fcc93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0fcc93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biologically meaningful populations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Cluster I was predominantly found at sites within South Africa and showed the least evidence of admixture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Cluster II comprised individuals from Namibia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Cluster III comprised individuals from Zimbabwe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fourth, East African group, mainly comprised individuals from Kenya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Fifth: widespread Central African cluster included samples from countries north of the Zambezi-Cuando/Chobe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They* carried out five repetitions for each value of K between 1 and 10, allowing for individuals with mixed ancestry (admixture model) and with each run comprising two million MCMC (Markov chain Monte Carlo) iterations.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2e2c88e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2e2c88e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http://clumpak.tau.ac.il/results.html?jobId=1606189256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c0fcc93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c0fcc93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3698dd0f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3698dd0f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dc29ac9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dc29ac9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Historical range. 4 subspecies.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Currently, only found in 5 countries. Massive decline in numbers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Conservation. How data applies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3698dd0f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3698dd0f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2e24dce3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2e24dce3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3698dd0f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3698dd0f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3698dd0f5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3698dd0f5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f15dcf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f15dcf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dc29ac94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dc29ac94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>
            <a:off x="1997775" y="196575"/>
            <a:ext cx="5561400" cy="66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Black Rhinoceros</a:t>
            </a:r>
            <a:endParaRPr b="1" sz="3100"/>
          </a:p>
        </p:txBody>
      </p:sp>
      <p:sp>
        <p:nvSpPr>
          <p:cNvPr id="278" name="Google Shape;278;p13"/>
          <p:cNvSpPr/>
          <p:nvPr/>
        </p:nvSpPr>
        <p:spPr>
          <a:xfrm>
            <a:off x="3122925" y="4072175"/>
            <a:ext cx="3311100" cy="1008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Mishal, Deepa, Dillon, Tarsus, and Sai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Group 3           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073" y="2344600"/>
            <a:ext cx="4530026" cy="27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501" y="84300"/>
            <a:ext cx="3658326" cy="226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76" y="84288"/>
            <a:ext cx="3658326" cy="226032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"/>
          <p:cNvSpPr txBox="1"/>
          <p:nvPr/>
        </p:nvSpPr>
        <p:spPr>
          <a:xfrm>
            <a:off x="3123225" y="1948150"/>
            <a:ext cx="1371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Extinct</a:t>
            </a:r>
            <a:endParaRPr/>
          </a:p>
        </p:txBody>
      </p:sp>
      <p:sp>
        <p:nvSpPr>
          <p:cNvPr id="354" name="Google Shape;354;p22"/>
          <p:cNvSpPr txBox="1"/>
          <p:nvPr/>
        </p:nvSpPr>
        <p:spPr>
          <a:xfrm>
            <a:off x="7408950" y="1948150"/>
            <a:ext cx="1371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Extant</a:t>
            </a:r>
            <a:endParaRPr/>
          </a:p>
        </p:txBody>
      </p:sp>
      <p:sp>
        <p:nvSpPr>
          <p:cNvPr id="355" name="Google Shape;355;p22"/>
          <p:cNvSpPr txBox="1"/>
          <p:nvPr/>
        </p:nvSpPr>
        <p:spPr>
          <a:xfrm>
            <a:off x="5883350" y="4641025"/>
            <a:ext cx="1371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0140"/>
            <a:ext cx="9144001" cy="454887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3469050" y="104825"/>
            <a:ext cx="2205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Extinct</a:t>
            </a:r>
            <a:endParaRPr b="1" sz="1800"/>
          </a:p>
        </p:txBody>
      </p:sp>
      <p:sp>
        <p:nvSpPr>
          <p:cNvPr id="364" name="Google Shape;364;p23"/>
          <p:cNvSpPr/>
          <p:nvPr/>
        </p:nvSpPr>
        <p:spPr>
          <a:xfrm>
            <a:off x="76450" y="4553800"/>
            <a:ext cx="819000" cy="305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4738975" y="4553800"/>
            <a:ext cx="819000" cy="305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893"/>
            <a:ext cx="9144001" cy="451766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4"/>
          <p:cNvSpPr txBox="1"/>
          <p:nvPr/>
        </p:nvSpPr>
        <p:spPr>
          <a:xfrm>
            <a:off x="3469050" y="104825"/>
            <a:ext cx="2205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Extant</a:t>
            </a:r>
            <a:endParaRPr b="1" sz="1800"/>
          </a:p>
        </p:txBody>
      </p:sp>
      <p:sp>
        <p:nvSpPr>
          <p:cNvPr id="374" name="Google Shape;374;p24"/>
          <p:cNvSpPr/>
          <p:nvPr/>
        </p:nvSpPr>
        <p:spPr>
          <a:xfrm>
            <a:off x="65525" y="4595850"/>
            <a:ext cx="819000" cy="305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4"/>
          <p:cNvSpPr/>
          <p:nvPr/>
        </p:nvSpPr>
        <p:spPr>
          <a:xfrm>
            <a:off x="4782850" y="4595850"/>
            <a:ext cx="819000" cy="305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071"/>
            <a:ext cx="9144000" cy="467975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 txBox="1"/>
          <p:nvPr/>
        </p:nvSpPr>
        <p:spPr>
          <a:xfrm>
            <a:off x="3469050" y="104825"/>
            <a:ext cx="2205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Total</a:t>
            </a:r>
            <a:endParaRPr b="1" sz="1800"/>
          </a:p>
        </p:txBody>
      </p:sp>
      <p:sp>
        <p:nvSpPr>
          <p:cNvPr id="384" name="Google Shape;384;p25"/>
          <p:cNvSpPr/>
          <p:nvPr/>
        </p:nvSpPr>
        <p:spPr>
          <a:xfrm>
            <a:off x="109200" y="4525175"/>
            <a:ext cx="819000" cy="305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4760800" y="4525175"/>
            <a:ext cx="819000" cy="305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/>
          <p:nvPr>
            <p:ph type="title"/>
          </p:nvPr>
        </p:nvSpPr>
        <p:spPr>
          <a:xfrm>
            <a:off x="72150" y="207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Structure:</a:t>
            </a:r>
            <a:endParaRPr/>
          </a:p>
        </p:txBody>
      </p:sp>
      <p:pic>
        <p:nvPicPr>
          <p:cNvPr id="391" name="Google Shape;391;p26"/>
          <p:cNvPicPr preferRelativeResize="0"/>
          <p:nvPr/>
        </p:nvPicPr>
        <p:blipFill rotWithShape="1">
          <a:blip r:embed="rId3">
            <a:alphaModFix/>
          </a:blip>
          <a:srcRect b="10382" l="0" r="0" t="12540"/>
          <a:stretch/>
        </p:blipFill>
        <p:spPr>
          <a:xfrm>
            <a:off x="2561475" y="212088"/>
            <a:ext cx="6582520" cy="10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6"/>
          <p:cNvPicPr preferRelativeResize="0"/>
          <p:nvPr/>
        </p:nvPicPr>
        <p:blipFill rotWithShape="1">
          <a:blip r:embed="rId4">
            <a:alphaModFix/>
          </a:blip>
          <a:srcRect b="17737" l="0" r="0" t="14305"/>
          <a:stretch/>
        </p:blipFill>
        <p:spPr>
          <a:xfrm>
            <a:off x="2561475" y="1250675"/>
            <a:ext cx="6582520" cy="9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6"/>
          <p:cNvPicPr preferRelativeResize="0"/>
          <p:nvPr/>
        </p:nvPicPr>
        <p:blipFill rotWithShape="1">
          <a:blip r:embed="rId5">
            <a:alphaModFix/>
          </a:blip>
          <a:srcRect b="16941" l="0" r="0" t="15100"/>
          <a:stretch/>
        </p:blipFill>
        <p:spPr>
          <a:xfrm>
            <a:off x="2561475" y="2355850"/>
            <a:ext cx="6582520" cy="9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 rotWithShape="1">
          <a:blip r:embed="rId6">
            <a:alphaModFix/>
          </a:blip>
          <a:srcRect b="17632" l="0" r="0" t="18827"/>
          <a:stretch/>
        </p:blipFill>
        <p:spPr>
          <a:xfrm>
            <a:off x="2581725" y="3461025"/>
            <a:ext cx="6582520" cy="9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05525" y="1601075"/>
            <a:ext cx="2514900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6"/>
          <p:cNvSpPr txBox="1"/>
          <p:nvPr/>
        </p:nvSpPr>
        <p:spPr>
          <a:xfrm>
            <a:off x="2291025" y="492150"/>
            <a:ext cx="720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K=2</a:t>
            </a:r>
            <a:endParaRPr/>
          </a:p>
        </p:txBody>
      </p:sp>
      <p:sp>
        <p:nvSpPr>
          <p:cNvPr id="397" name="Google Shape;397;p26"/>
          <p:cNvSpPr txBox="1"/>
          <p:nvPr/>
        </p:nvSpPr>
        <p:spPr>
          <a:xfrm>
            <a:off x="2291025" y="1423988"/>
            <a:ext cx="720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K=3</a:t>
            </a:r>
            <a:endParaRPr/>
          </a:p>
        </p:txBody>
      </p:sp>
      <p:sp>
        <p:nvSpPr>
          <p:cNvPr id="398" name="Google Shape;398;p26"/>
          <p:cNvSpPr txBox="1"/>
          <p:nvPr/>
        </p:nvSpPr>
        <p:spPr>
          <a:xfrm>
            <a:off x="2291025" y="2571638"/>
            <a:ext cx="720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K=4</a:t>
            </a:r>
            <a:endParaRPr/>
          </a:p>
        </p:txBody>
      </p:sp>
      <p:sp>
        <p:nvSpPr>
          <p:cNvPr id="399" name="Google Shape;399;p26"/>
          <p:cNvSpPr txBox="1"/>
          <p:nvPr/>
        </p:nvSpPr>
        <p:spPr>
          <a:xfrm>
            <a:off x="2291025" y="3569900"/>
            <a:ext cx="720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K=5</a:t>
            </a:r>
            <a:endParaRPr/>
          </a:p>
        </p:txBody>
      </p:sp>
      <p:sp>
        <p:nvSpPr>
          <p:cNvPr id="400" name="Google Shape;400;p26"/>
          <p:cNvSpPr txBox="1"/>
          <p:nvPr/>
        </p:nvSpPr>
        <p:spPr>
          <a:xfrm>
            <a:off x="165850" y="3990000"/>
            <a:ext cx="22122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Range-wide nuclear genetic structure of the black rhinoceros using microsatellite data:</a:t>
            </a: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6489725" y="914100"/>
            <a:ext cx="448800" cy="30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6"/>
          <p:cNvSpPr/>
          <p:nvPr/>
        </p:nvSpPr>
        <p:spPr>
          <a:xfrm rot="-3005339">
            <a:off x="6369750" y="736601"/>
            <a:ext cx="688750" cy="515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ZAMA</a:t>
            </a:r>
            <a:endParaRPr b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    SCA </a:t>
            </a:r>
            <a:endParaRPr b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       TAN</a:t>
            </a:r>
            <a:endParaRPr b="1" sz="600"/>
          </a:p>
        </p:txBody>
      </p:sp>
      <p:pic>
        <p:nvPicPr>
          <p:cNvPr id="403" name="Google Shape;40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4776" y="1966700"/>
            <a:ext cx="691320" cy="3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4776" y="914100"/>
            <a:ext cx="691320" cy="3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9951" y="3097250"/>
            <a:ext cx="691320" cy="3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4776" y="4148100"/>
            <a:ext cx="691320" cy="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7"/>
          <p:cNvPicPr preferRelativeResize="0"/>
          <p:nvPr/>
        </p:nvPicPr>
        <p:blipFill rotWithShape="1">
          <a:blip r:embed="rId3">
            <a:alphaModFix/>
          </a:blip>
          <a:srcRect b="17632" l="0" r="0" t="18827"/>
          <a:stretch/>
        </p:blipFill>
        <p:spPr>
          <a:xfrm>
            <a:off x="2431925" y="504972"/>
            <a:ext cx="6642601" cy="106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7"/>
          <p:cNvPicPr preferRelativeResize="0"/>
          <p:nvPr/>
        </p:nvPicPr>
        <p:blipFill rotWithShape="1">
          <a:blip r:embed="rId4">
            <a:alphaModFix/>
          </a:blip>
          <a:srcRect b="54524" l="0" r="0" t="0"/>
          <a:stretch/>
        </p:blipFill>
        <p:spPr>
          <a:xfrm>
            <a:off x="2939375" y="2243209"/>
            <a:ext cx="6485374" cy="170426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7"/>
          <p:cNvSpPr/>
          <p:nvPr/>
        </p:nvSpPr>
        <p:spPr>
          <a:xfrm>
            <a:off x="2612075" y="1635140"/>
            <a:ext cx="6400500" cy="40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South Africa            Namibia                                              Zambezi                                     Zambia(ancient)  	          Kenya                 Uganda-Sudan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	                      South Angola					South Central Africa                                          Horn of Africa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								     Tanzania                                                           West Africa</a:t>
            </a:r>
            <a:endParaRPr b="1" sz="700"/>
          </a:p>
        </p:txBody>
      </p:sp>
      <p:pic>
        <p:nvPicPr>
          <p:cNvPr id="414" name="Google Shape;414;p27"/>
          <p:cNvPicPr preferRelativeResize="0"/>
          <p:nvPr/>
        </p:nvPicPr>
        <p:blipFill rotWithShape="1">
          <a:blip r:embed="rId4">
            <a:alphaModFix/>
          </a:blip>
          <a:srcRect b="0" l="0" r="48477" t="71400"/>
          <a:stretch/>
        </p:blipFill>
        <p:spPr>
          <a:xfrm>
            <a:off x="3840975" y="4210325"/>
            <a:ext cx="2757900" cy="8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7"/>
          <p:cNvSpPr/>
          <p:nvPr/>
        </p:nvSpPr>
        <p:spPr>
          <a:xfrm>
            <a:off x="5201350" y="4884850"/>
            <a:ext cx="1008600" cy="10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00" y="2243200"/>
            <a:ext cx="2978492" cy="26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7"/>
          <p:cNvSpPr/>
          <p:nvPr/>
        </p:nvSpPr>
        <p:spPr>
          <a:xfrm>
            <a:off x="1121900" y="3622050"/>
            <a:ext cx="881400" cy="12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7"/>
          <p:cNvSpPr txBox="1"/>
          <p:nvPr/>
        </p:nvSpPr>
        <p:spPr>
          <a:xfrm>
            <a:off x="6441675" y="4153225"/>
            <a:ext cx="24084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Note: One of the populations (Victoria Nyanza) is not included in this data</a:t>
            </a:r>
            <a:endParaRPr sz="1100"/>
          </a:p>
        </p:txBody>
      </p:sp>
      <p:sp>
        <p:nvSpPr>
          <p:cNvPr id="419" name="Google Shape;419;p27"/>
          <p:cNvSpPr txBox="1"/>
          <p:nvPr/>
        </p:nvSpPr>
        <p:spPr>
          <a:xfrm>
            <a:off x="1792975" y="611513"/>
            <a:ext cx="1586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= 5</a:t>
            </a:r>
            <a:endParaRPr/>
          </a:p>
        </p:txBody>
      </p:sp>
      <p:pic>
        <p:nvPicPr>
          <p:cNvPr id="420" name="Google Shape;4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576" y="1295100"/>
            <a:ext cx="691320" cy="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/>
          <p:nvPr>
            <p:ph type="title"/>
          </p:nvPr>
        </p:nvSpPr>
        <p:spPr>
          <a:xfrm>
            <a:off x="1281025" y="56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Extinct vs. Extant (K=4)</a:t>
            </a:r>
            <a:endParaRPr/>
          </a:p>
        </p:txBody>
      </p:sp>
      <p:pic>
        <p:nvPicPr>
          <p:cNvPr id="426" name="Google Shape;426;p28"/>
          <p:cNvPicPr preferRelativeResize="0"/>
          <p:nvPr/>
        </p:nvPicPr>
        <p:blipFill rotWithShape="1">
          <a:blip r:embed="rId3">
            <a:alphaModFix/>
          </a:blip>
          <a:srcRect b="17647" l="0" r="0" t="15756"/>
          <a:stretch/>
        </p:blipFill>
        <p:spPr>
          <a:xfrm>
            <a:off x="765975" y="1309363"/>
            <a:ext cx="7612048" cy="12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 rotWithShape="1">
          <a:blip r:embed="rId4">
            <a:alphaModFix/>
          </a:blip>
          <a:srcRect b="19789" l="0" r="0" t="15367"/>
          <a:stretch/>
        </p:blipFill>
        <p:spPr>
          <a:xfrm>
            <a:off x="758975" y="3265163"/>
            <a:ext cx="7552349" cy="118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8"/>
          <p:cNvSpPr txBox="1"/>
          <p:nvPr/>
        </p:nvSpPr>
        <p:spPr>
          <a:xfrm>
            <a:off x="900900" y="2464175"/>
            <a:ext cx="7342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*Note: We had to take out Tanzania from extant population because it was not clear which of the individuals were extinct vs. extant.</a:t>
            </a:r>
            <a:endParaRPr sz="1100"/>
          </a:p>
        </p:txBody>
      </p:sp>
      <p:sp>
        <p:nvSpPr>
          <p:cNvPr id="429" name="Google Shape;429;p28"/>
          <p:cNvSpPr txBox="1"/>
          <p:nvPr/>
        </p:nvSpPr>
        <p:spPr>
          <a:xfrm>
            <a:off x="158700" y="1491713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Extant: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8"/>
          <p:cNvSpPr txBox="1"/>
          <p:nvPr/>
        </p:nvSpPr>
        <p:spPr>
          <a:xfrm>
            <a:off x="158700" y="3537638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Extinct: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8"/>
          <p:cNvSpPr txBox="1"/>
          <p:nvPr/>
        </p:nvSpPr>
        <p:spPr>
          <a:xfrm>
            <a:off x="900900" y="4625500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*Note: The data might not have been enough to have an accurate analyses 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7" name="Google Shape;437;p29"/>
          <p:cNvSpPr txBox="1"/>
          <p:nvPr>
            <p:ph idx="1" type="body"/>
          </p:nvPr>
        </p:nvSpPr>
        <p:spPr>
          <a:xfrm>
            <a:off x="311700" y="1163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Mitochondrial and microsatellite data reveals human impact on genetic diversity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Black rhinos exists in only 5 countries with only 5 biologically distinct populations</a:t>
            </a:r>
            <a:endParaRPr sz="16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Nunito Light"/>
              <a:buChar char="■"/>
            </a:pPr>
            <a:r>
              <a:rPr lang="en" sz="16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South Africa, Zimbabwe, Namibia, Tanzania, Kenya</a:t>
            </a:r>
            <a:endParaRPr sz="17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Extant clusters by geography but extinct genetically not similar within populations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Even if poaching stops, there still exists danger of genetic erosion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Misguided translocation of individual rhinos can result into genetic erosion of an already small genetically diverse population 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1600"/>
              </a:spcAft>
              <a:buSzPts val="1600"/>
              <a:buChar char="○"/>
            </a:pPr>
            <a:r>
              <a:rPr lang="en" sz="1600"/>
              <a:t>This paper can guide conservation efforts in the future so that genetic erosion does not take place. </a:t>
            </a:r>
            <a:endParaRPr sz="1600"/>
          </a:p>
        </p:txBody>
      </p:sp>
      <p:pic>
        <p:nvPicPr>
          <p:cNvPr id="438" name="Google Shape;4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150" y="145825"/>
            <a:ext cx="2095625" cy="14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ctrTitle"/>
          </p:nvPr>
        </p:nvSpPr>
        <p:spPr>
          <a:xfrm>
            <a:off x="411300" y="163650"/>
            <a:ext cx="83214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311700" y="1599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rhinoceros are on the verge of extinction due to poaching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data on genetic variation and evolutionary history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31% of haplotypes were found in extant populations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can help create effective recovery and conservation plans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00" y="3251525"/>
            <a:ext cx="2278500" cy="16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925" y="317445"/>
            <a:ext cx="2040375" cy="135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925" y="741399"/>
            <a:ext cx="6213124" cy="44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 txBox="1"/>
          <p:nvPr/>
        </p:nvSpPr>
        <p:spPr>
          <a:xfrm>
            <a:off x="2679000" y="0"/>
            <a:ext cx="37860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Range </a:t>
            </a:r>
            <a:endParaRPr/>
          </a:p>
        </p:txBody>
      </p:sp>
      <p:sp>
        <p:nvSpPr>
          <p:cNvPr id="293" name="Google Shape;293;p15"/>
          <p:cNvSpPr txBox="1"/>
          <p:nvPr/>
        </p:nvSpPr>
        <p:spPr>
          <a:xfrm>
            <a:off x="0" y="3266825"/>
            <a:ext cx="15168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/>
              <a:t>Paper: </a:t>
            </a:r>
            <a:r>
              <a:rPr lang="en" sz="1200"/>
              <a:t>Extinctions, genetic erosion and conservation options for the black rhinoceros (</a:t>
            </a:r>
            <a:r>
              <a:rPr i="1" lang="en" sz="1200"/>
              <a:t>Diceros bicornis</a:t>
            </a:r>
            <a:r>
              <a:rPr lang="en" sz="1200"/>
              <a:t>)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ctrTitle"/>
          </p:nvPr>
        </p:nvSpPr>
        <p:spPr>
          <a:xfrm>
            <a:off x="311700" y="5653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Important Terms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6"/>
          <p:cNvSpPr txBox="1"/>
          <p:nvPr>
            <p:ph idx="1" type="subTitle"/>
          </p:nvPr>
        </p:nvSpPr>
        <p:spPr>
          <a:xfrm>
            <a:off x="311700" y="1476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Genetic erosion: certain loci wiped out as reproductive individuals die 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Genetic drift: change in frequency of genotypes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Locally extinct: all haplotypes are detected in extant (existing) populations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Globally extinct: none of its historical haplotypes are sampled among extant populations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17"/>
          <p:cNvCxnSpPr/>
          <p:nvPr/>
        </p:nvCxnSpPr>
        <p:spPr>
          <a:xfrm>
            <a:off x="3578050" y="619475"/>
            <a:ext cx="10800" cy="41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625" y="1055875"/>
            <a:ext cx="3281450" cy="32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75" y="923325"/>
            <a:ext cx="3162500" cy="340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7"/>
          <p:cNvSpPr txBox="1"/>
          <p:nvPr/>
        </p:nvSpPr>
        <p:spPr>
          <a:xfrm>
            <a:off x="541875" y="273050"/>
            <a:ext cx="5116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Genepop: Linkage Disequilibrium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18"/>
          <p:cNvCxnSpPr/>
          <p:nvPr/>
        </p:nvCxnSpPr>
        <p:spPr>
          <a:xfrm>
            <a:off x="3120850" y="543275"/>
            <a:ext cx="10800" cy="41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18"/>
          <p:cNvSpPr txBox="1"/>
          <p:nvPr/>
        </p:nvSpPr>
        <p:spPr>
          <a:xfrm>
            <a:off x="284700" y="139325"/>
            <a:ext cx="5116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Genepop: Hardy-Weinberg</a:t>
            </a:r>
            <a:endParaRPr sz="1600"/>
          </a:p>
        </p:txBody>
      </p:sp>
      <p:cxnSp>
        <p:nvCxnSpPr>
          <p:cNvPr id="314" name="Google Shape;314;p18"/>
          <p:cNvCxnSpPr/>
          <p:nvPr/>
        </p:nvCxnSpPr>
        <p:spPr>
          <a:xfrm>
            <a:off x="6168850" y="543275"/>
            <a:ext cx="10800" cy="41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 b="0" l="0" r="6147" t="0"/>
          <a:stretch/>
        </p:blipFill>
        <p:spPr>
          <a:xfrm>
            <a:off x="6245050" y="1426927"/>
            <a:ext cx="2898950" cy="21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4">
            <a:alphaModFix/>
          </a:blip>
          <a:srcRect b="0" l="0" r="10120" t="0"/>
          <a:stretch/>
        </p:blipFill>
        <p:spPr>
          <a:xfrm>
            <a:off x="3205175" y="1412841"/>
            <a:ext cx="2955549" cy="21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5">
            <a:alphaModFix/>
          </a:blip>
          <a:srcRect b="0" l="0" r="7373" t="0"/>
          <a:stretch/>
        </p:blipFill>
        <p:spPr>
          <a:xfrm>
            <a:off x="0" y="1308152"/>
            <a:ext cx="3120851" cy="234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/>
        </p:nvSpPr>
        <p:spPr>
          <a:xfrm>
            <a:off x="284700" y="242200"/>
            <a:ext cx="5116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Genepop: Genetic Differentiation</a:t>
            </a:r>
            <a:endParaRPr sz="1600"/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00" y="925825"/>
            <a:ext cx="5852275" cy="38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" y="2565225"/>
            <a:ext cx="7387275" cy="25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75" y="-35062"/>
            <a:ext cx="4192451" cy="259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-105700"/>
            <a:ext cx="4430122" cy="27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 txBox="1"/>
          <p:nvPr/>
        </p:nvSpPr>
        <p:spPr>
          <a:xfrm>
            <a:off x="2020300" y="1989375"/>
            <a:ext cx="1494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Extinct</a:t>
            </a:r>
            <a:endParaRPr/>
          </a:p>
        </p:txBody>
      </p:sp>
      <p:sp>
        <p:nvSpPr>
          <p:cNvPr id="334" name="Google Shape;334;p20"/>
          <p:cNvSpPr txBox="1"/>
          <p:nvPr/>
        </p:nvSpPr>
        <p:spPr>
          <a:xfrm>
            <a:off x="6574050" y="1989375"/>
            <a:ext cx="1494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Extant</a:t>
            </a:r>
            <a:endParaRPr/>
          </a:p>
        </p:txBody>
      </p:sp>
      <p:sp>
        <p:nvSpPr>
          <p:cNvPr id="335" name="Google Shape;335;p20"/>
          <p:cNvSpPr txBox="1"/>
          <p:nvPr/>
        </p:nvSpPr>
        <p:spPr>
          <a:xfrm>
            <a:off x="4379825" y="4617800"/>
            <a:ext cx="1494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47850" cy="286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484" y="2334650"/>
            <a:ext cx="4536514" cy="28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"/>
          <p:cNvSpPr txBox="1"/>
          <p:nvPr/>
        </p:nvSpPr>
        <p:spPr>
          <a:xfrm>
            <a:off x="1201250" y="2774250"/>
            <a:ext cx="20640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Extinct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5" name="Google Shape;345;p21"/>
          <p:cNvSpPr txBox="1"/>
          <p:nvPr/>
        </p:nvSpPr>
        <p:spPr>
          <a:xfrm>
            <a:off x="6005500" y="1900263"/>
            <a:ext cx="20640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Extant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